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313" r:id="rId42"/>
    <p:sldId id="370" r:id="rId43"/>
    <p:sldId id="314" r:id="rId44"/>
    <p:sldId id="394" r:id="rId45"/>
    <p:sldId id="395" r:id="rId46"/>
    <p:sldId id="396" r:id="rId47"/>
    <p:sldId id="397" r:id="rId48"/>
    <p:sldId id="398" r:id="rId49"/>
    <p:sldId id="399" r:id="rId50"/>
    <p:sldId id="400" r:id="rId51"/>
    <p:sldId id="401" r:id="rId52"/>
    <p:sldId id="402" r:id="rId53"/>
    <p:sldId id="393" r:id="rId54"/>
    <p:sldId id="372" r:id="rId55"/>
    <p:sldId id="373" r:id="rId56"/>
    <p:sldId id="374" r:id="rId57"/>
    <p:sldId id="375" r:id="rId58"/>
    <p:sldId id="376" r:id="rId59"/>
    <p:sldId id="305" r:id="rId60"/>
    <p:sldId id="300" r:id="rId61"/>
    <p:sldId id="301" r:id="rId62"/>
    <p:sldId id="345" r:id="rId63"/>
    <p:sldId id="315" r:id="rId64"/>
    <p:sldId id="371" r:id="rId65"/>
    <p:sldId id="316" r:id="rId66"/>
    <p:sldId id="344" r:id="rId67"/>
    <p:sldId id="302" r:id="rId68"/>
    <p:sldId id="297" r:id="rId69"/>
    <p:sldId id="343" r:id="rId70"/>
    <p:sldId id="349" r:id="rId71"/>
    <p:sldId id="353" r:id="rId72"/>
    <p:sldId id="359" r:id="rId73"/>
    <p:sldId id="383" r:id="rId74"/>
    <p:sldId id="355" r:id="rId75"/>
    <p:sldId id="356" r:id="rId76"/>
    <p:sldId id="382" r:id="rId77"/>
    <p:sldId id="384" r:id="rId78"/>
    <p:sldId id="352" r:id="rId79"/>
    <p:sldId id="350" r:id="rId80"/>
    <p:sldId id="403" r:id="rId81"/>
    <p:sldId id="407" r:id="rId82"/>
    <p:sldId id="408" r:id="rId83"/>
    <p:sldId id="409" r:id="rId84"/>
    <p:sldId id="410" r:id="rId85"/>
    <p:sldId id="351" r:id="rId86"/>
    <p:sldId id="411" r:id="rId87"/>
    <p:sldId id="317" r:id="rId88"/>
    <p:sldId id="299" r:id="rId89"/>
    <p:sldId id="294" r:id="rId90"/>
    <p:sldId id="295" r:id="rId91"/>
    <p:sldId id="377" r:id="rId92"/>
    <p:sldId id="385" r:id="rId93"/>
    <p:sldId id="386" r:id="rId94"/>
    <p:sldId id="387" r:id="rId95"/>
    <p:sldId id="388" r:id="rId96"/>
    <p:sldId id="318" r:id="rId97"/>
    <p:sldId id="391" r:id="rId98"/>
    <p:sldId id="390" r:id="rId99"/>
    <p:sldId id="319" r:id="rId100"/>
    <p:sldId id="320" r:id="rId101"/>
    <p:sldId id="291" r:id="rId102"/>
    <p:sldId id="292" r:id="rId103"/>
    <p:sldId id="340" r:id="rId104"/>
    <p:sldId id="341" r:id="rId105"/>
    <p:sldId id="342" r:id="rId106"/>
    <p:sldId id="321" r:id="rId107"/>
    <p:sldId id="322" r:id="rId108"/>
    <p:sldId id="347" r:id="rId109"/>
    <p:sldId id="348" r:id="rId110"/>
    <p:sldId id="360" r:id="rId111"/>
    <p:sldId id="323" r:id="rId112"/>
    <p:sldId id="362" r:id="rId113"/>
    <p:sldId id="378" r:id="rId114"/>
    <p:sldId id="361" r:id="rId115"/>
    <p:sldId id="379" r:id="rId116"/>
    <p:sldId id="380" r:id="rId117"/>
    <p:sldId id="293" r:id="rId118"/>
    <p:sldId id="368" r:id="rId119"/>
    <p:sldId id="369" r:id="rId1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F8E64DC8-18DF-407C-A171-0D1A2CFA66D9}" type="datetimeFigureOut">
              <a:rPr lang="fr-FR" smtClean="0"/>
              <a:t>06/08/2023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4DC8-18DF-407C-A171-0D1A2CFA66D9}" type="datetimeFigureOut">
              <a:rPr lang="fr-FR" smtClean="0"/>
              <a:t>06/08/2023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3900326"/>
            <a:ext cx="9716655" cy="1581184"/>
          </a:xfrm>
        </p:spPr>
        <p:txBody>
          <a:bodyPr>
            <a:normAutofit fontScale="90000"/>
          </a:bodyPr>
          <a:lstStyle/>
          <a:p>
            <a:pPr algn="l"/>
            <a:r>
              <a:rPr lang="fr-FR" dirty="0"/>
              <a:t>Formation Développeur Python - </a:t>
            </a:r>
            <a:br>
              <a:rPr lang="fr-FR" dirty="0"/>
            </a:br>
            <a:r>
              <a:rPr lang="fr-FR" dirty="0"/>
              <a:t>Initiation à Python par la pratique</a:t>
            </a:r>
            <a:br>
              <a:rPr lang="fr-FR" dirty="0"/>
            </a:br>
            <a:r>
              <a:rPr lang="fr-FR" sz="2200" b="1" u="sng" dirty="0"/>
              <a:t>Formateur: Davy Bureau</a:t>
            </a: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a:t>
            </a:r>
            <a:r>
              <a:rPr lang="fr-FR" sz="2700" b="0" i="0" dirty="0" err="1">
                <a:effectLst/>
              </a:rPr>
              <a:t>Jupyter</a:t>
            </a:r>
            <a:r>
              <a:rPr lang="fr-FR" sz="2700" b="0" i="0" dirty="0">
                <a:effectLst/>
              </a:rPr>
              <a:t>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err="1"/>
              <a:t>NumPy</a:t>
            </a:r>
            <a:r>
              <a:rPr lang="fr-FR" dirty="0"/>
              <a:t> : Utilisez la bibliothèque </a:t>
            </a:r>
            <a:r>
              <a:rPr lang="fr-FR" dirty="0" err="1"/>
              <a:t>NumPy</a:t>
            </a:r>
            <a:r>
              <a:rPr lang="fr-FR" dirty="0"/>
              <a:t> pour effectuer des calculs mathématiques avec des tableaux multidimensionnels. </a:t>
            </a:r>
            <a:r>
              <a:rPr lang="fr-FR" dirty="0" err="1"/>
              <a:t>NumPy</a:t>
            </a:r>
            <a:r>
              <a:rPr lang="fr-FR" dirty="0"/>
              <a:t> offre des fonctions mathématiques et des opérations de manipulation de tableaux qui permettent d'effectuer rapidement des calculs vectorisés.</a:t>
            </a:r>
          </a:p>
          <a:p>
            <a:r>
              <a:rPr lang="fr-FR" b="1" dirty="0" err="1"/>
              <a:t>SciPy</a:t>
            </a:r>
            <a:r>
              <a:rPr lang="fr-FR" dirty="0"/>
              <a:t> : La bibliothèque </a:t>
            </a:r>
            <a:r>
              <a:rPr lang="fr-FR" dirty="0" err="1"/>
              <a:t>SciPy</a:t>
            </a:r>
            <a:r>
              <a:rPr lang="fr-FR" dirty="0"/>
              <a:t> est une extension de </a:t>
            </a:r>
            <a:r>
              <a:rPr lang="fr-FR" dirty="0" err="1"/>
              <a:t>NumPy</a:t>
            </a:r>
            <a:r>
              <a:rPr lang="fr-FR" dirty="0"/>
              <a:t> qui fournit des fonctionnalités supplémentaires pour les calculs scientifiques. Utilisez les modules de </a:t>
            </a:r>
            <a:r>
              <a:rPr lang="fr-FR" dirty="0" err="1"/>
              <a:t>SciPy</a:t>
            </a:r>
            <a:r>
              <a:rPr lang="fr-FR" dirty="0"/>
              <a:t>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a:t>
            </a:r>
            <a:r>
              <a:rPr lang="fr-FR" dirty="0" err="1"/>
              <a:t>DataFrames</a:t>
            </a:r>
            <a:r>
              <a:rPr lang="fr-FR" dirty="0"/>
              <a:t>, qui facilitent le traitement des données tabulaires. Elle permet également de charger, filtrer, trier et analyser des ensembles de données de manière efficace.</a:t>
            </a:r>
          </a:p>
          <a:p>
            <a:r>
              <a:rPr lang="fr-FR" b="1" dirty="0" err="1"/>
              <a:t>Matplotlib</a:t>
            </a:r>
            <a:r>
              <a:rPr lang="fr-FR" dirty="0"/>
              <a:t> : Utilisez la bibliothèque </a:t>
            </a:r>
            <a:r>
              <a:rPr lang="fr-FR" dirty="0" err="1"/>
              <a:t>Matplotlib</a:t>
            </a:r>
            <a:r>
              <a:rPr lang="fr-FR" dirty="0"/>
              <a:t> pour la visualisation des données. </a:t>
            </a:r>
            <a:r>
              <a:rPr lang="fr-FR" dirty="0" err="1"/>
              <a:t>Matplotlib</a:t>
            </a:r>
            <a:r>
              <a:rPr lang="fr-FR" dirty="0"/>
              <a:t> offre une grande variété de graphiques et de graphiques pour représenter vos données de manière claire et informative. Il permet également de personnaliser les graphiques avec des titres, des légendes, des axes, etc.</a:t>
            </a:r>
          </a:p>
          <a:p>
            <a:r>
              <a:rPr lang="fr-FR" b="1" dirty="0" err="1"/>
              <a:t>Jupyter</a:t>
            </a:r>
            <a:r>
              <a:rPr lang="fr-FR" b="1" dirty="0"/>
              <a:t> Notebook </a:t>
            </a:r>
            <a:r>
              <a:rPr lang="fr-FR" dirty="0"/>
              <a:t>: Utilisez les notebooks </a:t>
            </a:r>
            <a:r>
              <a:rPr lang="fr-FR" dirty="0" err="1"/>
              <a:t>Jupyter</a:t>
            </a:r>
            <a:r>
              <a:rPr lang="fr-FR" dirty="0"/>
              <a:t> pour créer des documents interactifs contenant du code Python, des visualisations et des explications. Les notebooks </a:t>
            </a:r>
            <a:r>
              <a:rPr lang="fr-FR" dirty="0" err="1"/>
              <a:t>Jupyter</a:t>
            </a:r>
            <a:r>
              <a:rPr lang="fr-FR" dirty="0"/>
              <a:t> vous permettent d'exécuter du code par cellule, ce qui facilite l'expérimentation, la visualisation des résultats intermédiaires et la documentation de vos analyses.</a:t>
            </a:r>
          </a:p>
          <a:p>
            <a:r>
              <a:rPr lang="fr-FR" b="1" dirty="0" err="1"/>
              <a:t>Virtualenv</a:t>
            </a:r>
            <a:r>
              <a:rPr lang="fr-FR" b="1" dirty="0"/>
              <a:t>/</a:t>
            </a:r>
            <a:r>
              <a:rPr lang="fr-FR" b="1" dirty="0" err="1"/>
              <a:t>Conda</a:t>
            </a:r>
            <a:r>
              <a:rPr lang="fr-FR" b="1" dirty="0"/>
              <a:t> </a:t>
            </a:r>
            <a:r>
              <a:rPr lang="fr-FR" dirty="0"/>
              <a:t>: Utilisez des environnements virtuels tels que </a:t>
            </a:r>
            <a:r>
              <a:rPr lang="fr-FR" dirty="0" err="1"/>
              <a:t>Virtualenv</a:t>
            </a:r>
            <a:r>
              <a:rPr lang="fr-FR" dirty="0"/>
              <a:t>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Tree>
    <p:extLst>
      <p:ext uri="{BB962C8B-B14F-4D97-AF65-F5344CB8AC3E}">
        <p14:creationId xmlns:p14="http://schemas.microsoft.com/office/powerpoint/2010/main" val="737779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Tree>
    <p:extLst>
      <p:ext uri="{BB962C8B-B14F-4D97-AF65-F5344CB8AC3E}">
        <p14:creationId xmlns:p14="http://schemas.microsoft.com/office/powerpoint/2010/main" val="496207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p:txBody>
      </p:sp>
    </p:spTree>
    <p:extLst>
      <p:ext uri="{BB962C8B-B14F-4D97-AF65-F5344CB8AC3E}">
        <p14:creationId xmlns:p14="http://schemas.microsoft.com/office/powerpoint/2010/main" val="3659498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p:txBody>
      </p:sp>
    </p:spTree>
    <p:extLst>
      <p:ext uri="{BB962C8B-B14F-4D97-AF65-F5344CB8AC3E}">
        <p14:creationId xmlns:p14="http://schemas.microsoft.com/office/powerpoint/2010/main" val="41948372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40303185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Tree>
    <p:extLst>
      <p:ext uri="{BB962C8B-B14F-4D97-AF65-F5344CB8AC3E}">
        <p14:creationId xmlns:p14="http://schemas.microsoft.com/office/powerpoint/2010/main" val="36398289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Tree>
    <p:extLst>
      <p:ext uri="{BB962C8B-B14F-4D97-AF65-F5344CB8AC3E}">
        <p14:creationId xmlns:p14="http://schemas.microsoft.com/office/powerpoint/2010/main" val="345969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Tree>
    <p:extLst>
      <p:ext uri="{BB962C8B-B14F-4D97-AF65-F5344CB8AC3E}">
        <p14:creationId xmlns:p14="http://schemas.microsoft.com/office/powerpoint/2010/main" val="2094962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207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Tree>
    <p:extLst>
      <p:ext uri="{BB962C8B-B14F-4D97-AF65-F5344CB8AC3E}">
        <p14:creationId xmlns:p14="http://schemas.microsoft.com/office/powerpoint/2010/main" val="124824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Tree>
    <p:extLst>
      <p:ext uri="{BB962C8B-B14F-4D97-AF65-F5344CB8AC3E}">
        <p14:creationId xmlns:p14="http://schemas.microsoft.com/office/powerpoint/2010/main" val="274908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Tree>
    <p:extLst>
      <p:ext uri="{BB962C8B-B14F-4D97-AF65-F5344CB8AC3E}">
        <p14:creationId xmlns:p14="http://schemas.microsoft.com/office/powerpoint/2010/main" val="3643239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Tree>
    <p:extLst>
      <p:ext uri="{BB962C8B-B14F-4D97-AF65-F5344CB8AC3E}">
        <p14:creationId xmlns:p14="http://schemas.microsoft.com/office/powerpoint/2010/main" val="3380328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Tree>
    <p:extLst>
      <p:ext uri="{BB962C8B-B14F-4D97-AF65-F5344CB8AC3E}">
        <p14:creationId xmlns:p14="http://schemas.microsoft.com/office/powerpoint/2010/main" val="3637676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polymorphisme est alors défini comme le fait que dans une hiérarchie de classe, en appelant une méthode sur un objet, ce sera la bonne méthode qui sera appelée en se basant sur </a:t>
            </a:r>
            <a:r>
              <a:rPr lang="fr-FR" dirty="0" err="1"/>
              <a:t>lr</a:t>
            </a:r>
            <a:r>
              <a:rPr lang="fr-FR" dirty="0"/>
              <a:t> type de l’objet.</a:t>
            </a:r>
          </a:p>
          <a:p>
            <a:pPr marL="0" indent="0">
              <a:buNone/>
            </a:pPr>
            <a:endParaRPr lang="fr-FR" dirty="0"/>
          </a:p>
          <a:p>
            <a:pPr marL="0" indent="0">
              <a:buNone/>
            </a:pPr>
            <a:r>
              <a:rPr lang="fr-FR" dirty="0"/>
              <a:t>En Python, toutes les méthodes sont virtuelles: dans une hiérarchie da classe, c’est toujours la méthode de la classe de l’objet qui sera appelée. Mais on peut toujours appeler celle de la classe mère.</a:t>
            </a:r>
          </a:p>
          <a:p>
            <a:pPr marL="0" indent="0">
              <a:buNone/>
            </a:pPr>
            <a:endParaRPr lang="fr-FR" dirty="0"/>
          </a:p>
          <a:p>
            <a:pPr marL="0" indent="0">
              <a:buNone/>
            </a:pPr>
            <a:r>
              <a:rPr lang="fr-FR" dirty="0"/>
              <a:t>Mais pourquoi une mauvaise méthode pourrait être appelée?</a:t>
            </a:r>
          </a:p>
        </p:txBody>
      </p:sp>
    </p:spTree>
    <p:extLst>
      <p:ext uri="{BB962C8B-B14F-4D97-AF65-F5344CB8AC3E}">
        <p14:creationId xmlns:p14="http://schemas.microsoft.com/office/powerpoint/2010/main" val="1639264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843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
        <p:nvSpPr>
          <p:cNvPr id="7" name="Rectangle 6">
            <a:extLst>
              <a:ext uri="{FF2B5EF4-FFF2-40B4-BE49-F238E27FC236}">
                <a16:creationId xmlns:a16="http://schemas.microsoft.com/office/drawing/2014/main" id="{4F2182B5-C010-3632-A382-56DE11BD70C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4368943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Tree>
    <p:extLst>
      <p:ext uri="{BB962C8B-B14F-4D97-AF65-F5344CB8AC3E}">
        <p14:creationId xmlns:p14="http://schemas.microsoft.com/office/powerpoint/2010/main" val="440737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highlight>
                  <a:srgbClr val="FFFF00"/>
                </a:highlight>
                <a:latin typeface="Graphik"/>
              </a:rPr>
              <a:t>1 - Qu'est Python? (20 minutes)</a:t>
            </a:r>
          </a:p>
          <a:p>
            <a:pPr algn="l">
              <a:buFont typeface="Arial" panose="020B0604020202020204" pitchFamily="34" charset="0"/>
              <a:buChar char="•"/>
            </a:pPr>
            <a:r>
              <a:rPr lang="fr-FR" sz="1400" b="0" i="0" dirty="0">
                <a:solidFill>
                  <a:srgbClr val="1D0000"/>
                </a:solidFill>
                <a:effectLst/>
                <a:highlight>
                  <a:srgbClr val="FFFF00"/>
                </a:highlight>
                <a:latin typeface="Graphik"/>
              </a:rPr>
              <a:t> L'histoire du Python</a:t>
            </a:r>
          </a:p>
          <a:p>
            <a:pPr algn="l">
              <a:buFont typeface="Arial" panose="020B0604020202020204" pitchFamily="34" charset="0"/>
              <a:buChar char="•"/>
            </a:pPr>
            <a:r>
              <a:rPr lang="fr-FR" sz="1400" b="0" i="0" dirty="0">
                <a:solidFill>
                  <a:srgbClr val="1D0000"/>
                </a:solidFill>
                <a:effectLst/>
                <a:highlight>
                  <a:srgbClr val="FFFF00"/>
                </a:highligh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25060005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rPr>
              <a:t>https://www.ib-formation.fr/formations/developpement/initiation-a-la-programmation-avec-python</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416048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Tree>
    <p:extLst>
      <p:ext uri="{BB962C8B-B14F-4D97-AF65-F5344CB8AC3E}">
        <p14:creationId xmlns:p14="http://schemas.microsoft.com/office/powerpoint/2010/main" val="307247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Tree>
    <p:extLst>
      <p:ext uri="{BB962C8B-B14F-4D97-AF65-F5344CB8AC3E}">
        <p14:creationId xmlns:p14="http://schemas.microsoft.com/office/powerpoint/2010/main" val="335466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092897"/>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30937" y="4433330"/>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30937" y="3092897"/>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2683558"/>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10385" y="2683558"/>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a:t>
            </a:r>
            <a:r>
              <a:rPr lang="fr-FR" sz="1400" b="0" i="0" u="none" strike="noStrike" baseline="0" dirty="0" err="1">
                <a:solidFill>
                  <a:srgbClr val="000000"/>
                </a:solidFill>
                <a:latin typeface="ArialNarrow"/>
              </a:rPr>
              <a:t>un_troupeau_de_bufles</a:t>
            </a:r>
            <a:endParaRPr lang="fr-FR" sz="1400" b="0" i="0" u="none" strike="noStrike" baseline="0" dirty="0">
              <a:solidFill>
                <a:srgbClr val="000000"/>
              </a:solidFill>
              <a:latin typeface="ArialNarrow"/>
            </a:endParaRP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a:t>
            </a:r>
            <a:r>
              <a:rPr lang="fr-FR" sz="1400" b="0" i="0" u="none" strike="noStrike" baseline="0" dirty="0" err="1">
                <a:solidFill>
                  <a:srgbClr val="000000"/>
                </a:solidFill>
                <a:latin typeface="ArialNarrow"/>
              </a:rPr>
              <a:t>unTroupeauDeBufles</a:t>
            </a:r>
            <a:endParaRPr lang="fr-FR" sz="1400" b="0" i="0" u="none" strike="noStrike" baseline="0" dirty="0">
              <a:solidFill>
                <a:srgbClr val="000000"/>
              </a:solidFill>
              <a:latin typeface="ArialNarrow"/>
            </a:endParaRP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 toto »</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a:t>
            </a:r>
            <a:r>
              <a:rPr lang="fr-FR" dirty="0" err="1">
                <a:solidFill>
                  <a:srgbClr val="000000"/>
                </a:solidFill>
                <a:latin typeface="ArialNarrow"/>
              </a:rPr>
              <a:t>True</a:t>
            </a:r>
            <a:r>
              <a:rPr lang="fr-FR" dirty="0">
                <a:solidFill>
                  <a:srgbClr val="000000"/>
                </a:solidFill>
                <a:latin typeface="ArialNarrow"/>
              </a:rPr>
              <a:t>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
        <p:nvSpPr>
          <p:cNvPr id="4" name="Rectangle 3">
            <a:extLst>
              <a:ext uri="{FF2B5EF4-FFF2-40B4-BE49-F238E27FC236}">
                <a16:creationId xmlns:a16="http://schemas.microsoft.com/office/drawing/2014/main" id="{476E0678-B188-D465-3D8B-14E9B61A5821}"/>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a:t>
            </a:r>
            <a:r>
              <a:rPr lang="fr-FR" dirty="0" err="1">
                <a:solidFill>
                  <a:srgbClr val="000000"/>
                </a:solidFill>
                <a:latin typeface="ArialNarrow"/>
              </a:rPr>
              <a:t>list</a:t>
            </a:r>
            <a:r>
              <a:rPr lang="fr-FR" dirty="0">
                <a:solidFill>
                  <a:srgbClr val="000000"/>
                </a:solidFill>
                <a:latin typeface="ArialNarrow"/>
              </a:rPr>
              <a: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a:t>
            </a:r>
            <a:r>
              <a:rPr lang="fr-FR" b="0" i="0" dirty="0" err="1">
                <a:effectLst/>
                <a:latin typeface="Söhne"/>
              </a:rPr>
              <a:t>True</a:t>
            </a:r>
            <a:r>
              <a:rPr lang="fr-FR" b="0" i="0" dirty="0">
                <a:effectLst/>
                <a:latin typeface="Söhne"/>
              </a:rPr>
              <a:t> si c'est le cas, False sinon.</a:t>
            </a:r>
          </a:p>
          <a:p>
            <a:pPr marL="742950" lvl="1" indent="-285750" algn="l">
              <a:buFont typeface="+mj-lt"/>
              <a:buAutoNum type="arabicPeriod"/>
            </a:pPr>
            <a:r>
              <a:rPr lang="fr-FR" b="0" i="0" dirty="0">
                <a:effectLst/>
                <a:latin typeface="Söhne"/>
              </a:rPr>
              <a:t>Différence (!=) : Vérifie si deux entiers sont différents. Renvoie </a:t>
            </a:r>
            <a:r>
              <a:rPr lang="fr-FR" b="0" i="0" dirty="0" err="1">
                <a:effectLst/>
                <a:latin typeface="Söhne"/>
              </a:rPr>
              <a:t>True</a:t>
            </a:r>
            <a:r>
              <a:rPr lang="fr-FR" b="0" i="0" dirty="0">
                <a:effectLst/>
                <a:latin typeface="Söhne"/>
              </a:rPr>
              <a:t>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a:t>
            </a:r>
            <a:r>
              <a:rPr lang="fr-FR" b="0" i="0" dirty="0" err="1">
                <a:effectLst/>
                <a:latin typeface="Söhne"/>
              </a:rPr>
              <a:t>True</a:t>
            </a:r>
            <a:r>
              <a:rPr lang="fr-FR" b="0" i="0" dirty="0">
                <a:effectLst/>
                <a:latin typeface="Söhne"/>
              </a:rPr>
              <a:t>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a:t>
            </a:r>
            <a:r>
              <a:rPr lang="fr-FR" b="0" i="0" dirty="0" err="1">
                <a:effectLst/>
                <a:latin typeface="Söhne"/>
              </a:rPr>
              <a:t>True</a:t>
            </a:r>
            <a:r>
              <a:rPr lang="fr-FR" b="0" i="0" dirty="0">
                <a:effectLst/>
                <a:latin typeface="Söhne"/>
              </a:rPr>
              <a:t>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a:t>
            </a:r>
            <a:r>
              <a:rPr lang="fr-FR" b="0" i="0" dirty="0" err="1">
                <a:effectLst/>
                <a:latin typeface="Söhne"/>
              </a:rPr>
              <a:t>True</a:t>
            </a:r>
            <a:r>
              <a:rPr lang="fr-FR" b="0" i="0" dirty="0">
                <a:effectLst/>
                <a:latin typeface="Söhne"/>
              </a:rPr>
              <a:t>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a:t>
            </a:r>
            <a:r>
              <a:rPr lang="fr-FR" b="0" i="0" dirty="0" err="1">
                <a:effectLst/>
                <a:latin typeface="Söhne"/>
              </a:rPr>
              <a:t>True</a:t>
            </a:r>
            <a:r>
              <a:rPr lang="fr-FR" b="0" i="0" dirty="0">
                <a:effectLst/>
                <a:latin typeface="Söhne"/>
              </a:rPr>
              <a:t>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latin typeface="ArialNarrow"/>
              </a:rPr>
              <a:t>Pour le type chaine de caractères, les opérateurs sont les suivants:</a:t>
            </a:r>
          </a:p>
          <a:p>
            <a:pPr marL="514350" indent="-514350">
              <a:buFont typeface="+mj-lt"/>
              <a:buAutoNum type="arabicPeriod"/>
            </a:pPr>
            <a:r>
              <a:rPr lang="fr-FR" b="1" i="0" dirty="0">
                <a:effectLst/>
                <a:latin typeface="Söhne"/>
              </a:rPr>
              <a:t>Concaténation</a:t>
            </a:r>
            <a:r>
              <a:rPr lang="fr-FR" b="0" i="0" dirty="0">
                <a:effectLst/>
                <a:latin typeface="Söhne"/>
              </a:rPr>
              <a:t> (+) : L'opérateur de concaténation permet de fusionner deux chaînes de caractères en une seule chaîne. </a:t>
            </a:r>
          </a:p>
          <a:p>
            <a:pPr marL="514350" indent="-514350">
              <a:buFont typeface="+mj-lt"/>
              <a:buAutoNum type="arabicPeriod"/>
            </a:pPr>
            <a:r>
              <a:rPr lang="fr-FR" b="1" i="0" dirty="0">
                <a:effectLst/>
                <a:latin typeface="Söhne"/>
              </a:rPr>
              <a:t>Répétition</a:t>
            </a:r>
            <a:r>
              <a:rPr lang="fr-FR" b="0" i="0" dirty="0">
                <a:effectLst/>
                <a:latin typeface="Söhne"/>
              </a:rPr>
              <a:t> (*) : L'opérateur de répétition permet de répéter une chaîne de caractères plusieurs fois. </a:t>
            </a:r>
          </a:p>
          <a:p>
            <a:pPr marL="514350" indent="-514350">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L'indexation commence à zéro pour le premier caractère et peut être utilisée avec des nombres négatifs pour compter à partir de la fin de la chaîne. </a:t>
            </a:r>
          </a:p>
          <a:p>
            <a:pPr marL="514350" indent="-514350">
              <a:buFont typeface="+mj-lt"/>
              <a:buAutoNum type="arabicPeriod"/>
            </a:pPr>
            <a:r>
              <a:rPr lang="fr-FR" b="1" i="0" dirty="0" err="1">
                <a:effectLst/>
                <a:latin typeface="Söhne"/>
              </a:rPr>
              <a:t>Slicing</a:t>
            </a:r>
            <a:r>
              <a:rPr lang="fr-FR" b="0" i="0" dirty="0">
                <a:effectLst/>
                <a:latin typeface="Söhne"/>
              </a:rPr>
              <a:t> : L'opérateur de </a:t>
            </a:r>
            <a:r>
              <a:rPr lang="fr-FR" b="0" i="0" dirty="0" err="1">
                <a:effectLst/>
                <a:latin typeface="Söhne"/>
              </a:rPr>
              <a:t>slicing</a:t>
            </a:r>
            <a:r>
              <a:rPr lang="fr-FR" b="0" i="0" dirty="0">
                <a:effectLst/>
                <a:latin typeface="Söhne"/>
              </a:rPr>
              <a:t> permet d'extraire une partie spécifique d'une chaîne de caractères. </a:t>
            </a:r>
          </a:p>
          <a:p>
            <a:pPr marL="514350" indent="-514350">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permet de déterminer la longueur d'une chaîne de caractères, c'est-à-dire le nombre de caractères qu'elle contient. </a:t>
            </a:r>
          </a:p>
          <a:p>
            <a:pPr marL="0" indent="0">
              <a:buNone/>
            </a:pPr>
            <a:endParaRPr lang="fr-FR" b="0" i="0" dirty="0">
              <a:effectLst/>
              <a:latin typeface="Söhne"/>
            </a:endParaRPr>
          </a:p>
          <a:p>
            <a:pPr marL="0" indent="0" algn="l">
              <a:buNone/>
            </a:pPr>
            <a:endParaRPr lang="fr-FR" b="0" i="0" u="none" strike="noStrike" baseline="0" dirty="0">
              <a:latin typeface="ArialNarrow"/>
            </a:endParaRP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a:t>
            </a:r>
            <a:r>
              <a:rPr lang="fr-FR" b="0" i="0" dirty="0" err="1">
                <a:effectLst/>
                <a:latin typeface="Söhne"/>
              </a:rPr>
              <a:t>True</a:t>
            </a:r>
            <a:r>
              <a:rPr lang="fr-FR" b="0" i="0" dirty="0">
                <a:effectLst/>
                <a:latin typeface="Söhne"/>
              </a:rPr>
              <a:t>)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a:t>
            </a:r>
            <a:r>
              <a:rPr lang="fr-FR" b="0" i="0" dirty="0" err="1">
                <a:effectLst/>
                <a:latin typeface="Söhne"/>
              </a:rPr>
              <a:t>True</a:t>
            </a:r>
            <a:r>
              <a:rPr lang="fr-FR" b="0" i="0" dirty="0">
                <a:effectLst/>
                <a:latin typeface="Söhne"/>
              </a:rPr>
              <a:t>.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a:t>
            </a:r>
            <a:r>
              <a:rPr lang="fr-FR" b="0" i="0" dirty="0" err="1">
                <a:effectLst/>
                <a:latin typeface="Söhne"/>
              </a:rPr>
              <a:t>True</a:t>
            </a:r>
            <a:r>
              <a:rPr lang="fr-FR" b="0" i="0" dirty="0">
                <a:effectLst/>
                <a:latin typeface="Söhne"/>
              </a:rPr>
              <a:t>,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a:t>
            </a:r>
            <a:r>
              <a:rPr lang="fr-FR" b="0" i="0" dirty="0" err="1">
                <a:effectLst/>
                <a:latin typeface="Söhne"/>
              </a:rPr>
              <a:t>True</a:t>
            </a:r>
            <a:r>
              <a:rPr lang="fr-FR" b="0" i="0" dirty="0">
                <a:effectLst/>
                <a:latin typeface="Söhne"/>
              </a:rPr>
              <a:t>.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a:t>
            </a:r>
            <a:r>
              <a:rPr lang="fr-FR" b="0" i="0" dirty="0" err="1">
                <a:effectLst/>
                <a:latin typeface="Söhne"/>
              </a:rPr>
              <a:t>True</a:t>
            </a:r>
            <a:r>
              <a:rPr lang="fr-FR" b="0" i="0" dirty="0">
                <a:effectLst/>
                <a:latin typeface="Söhne"/>
              </a:rPr>
              <a:t>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err="1"/>
              <a:t>while</a:t>
            </a:r>
            <a:r>
              <a:rPr lang="fr-FR" dirty="0"/>
              <a:t>" :</a:t>
            </a:r>
          </a:p>
          <a:p>
            <a:pPr marL="0" indent="0">
              <a:buNone/>
            </a:pPr>
            <a:r>
              <a:rPr lang="fr-FR" dirty="0"/>
              <a:t>	La boucle "</a:t>
            </a:r>
            <a:r>
              <a:rPr lang="fr-FR" b="1" dirty="0" err="1"/>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a:t>
            </a:r>
            <a:r>
              <a:rPr lang="fr-FR" b="1" dirty="0" err="1"/>
              <a:t>list</a:t>
            </a:r>
            <a:r>
              <a:rPr lang="fr-FR" b="1" dirty="0"/>
              <a: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a:t>
            </a:r>
            <a:r>
              <a:rPr lang="fr-FR" dirty="0" err="1"/>
              <a:t>list</a:t>
            </a:r>
            <a:r>
              <a:rPr lang="fr-FR" dirty="0"/>
              <a: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l">
              <a:buNone/>
            </a:pPr>
            <a:r>
              <a:rPr lang="fr-FR" b="0" i="0" dirty="0">
                <a:effectLst/>
                <a:latin typeface="Söhne"/>
              </a:rPr>
              <a:t>Le code procédural est un style de programmation qui se concentre sur la séquence d'instructions et les procédures qui manipulent les données. </a:t>
            </a:r>
          </a:p>
          <a:p>
            <a:pPr marL="0" indent="0" algn="l">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l"/>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l">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l">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l">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l">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a:t>
            </a:r>
            <a:r>
              <a:rPr lang="fr-FR" b="0" i="0" dirty="0" err="1">
                <a:effectLst/>
                <a:latin typeface="Söhne"/>
              </a:rPr>
              <a:t>while</a:t>
            </a:r>
            <a:r>
              <a:rPr lang="fr-FR" b="0" i="0" dirty="0">
                <a:effectLst/>
                <a:latin typeface="Söhne"/>
              </a:rPr>
              <a:t>"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l">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Tree>
    <p:extLst>
      <p:ext uri="{BB962C8B-B14F-4D97-AF65-F5344CB8AC3E}">
        <p14:creationId xmlns:p14="http://schemas.microsoft.com/office/powerpoint/2010/main" val="1598046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57061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réutilisable: c’est une recette paramétrable ou non.</a:t>
            </a:r>
          </a:p>
        </p:txBody>
      </p:sp>
    </p:spTree>
    <p:extLst>
      <p:ext uri="{BB962C8B-B14F-4D97-AF65-F5344CB8AC3E}">
        <p14:creationId xmlns:p14="http://schemas.microsoft.com/office/powerpoint/2010/main" val="447747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Tree>
    <p:extLst>
      <p:ext uri="{BB962C8B-B14F-4D97-AF65-F5344CB8AC3E}">
        <p14:creationId xmlns:p14="http://schemas.microsoft.com/office/powerpoint/2010/main" val="454981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Tree>
    <p:extLst>
      <p:ext uri="{BB962C8B-B14F-4D97-AF65-F5344CB8AC3E}">
        <p14:creationId xmlns:p14="http://schemas.microsoft.com/office/powerpoint/2010/main" val="1709821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Tree>
    <p:extLst>
      <p:ext uri="{BB962C8B-B14F-4D97-AF65-F5344CB8AC3E}">
        <p14:creationId xmlns:p14="http://schemas.microsoft.com/office/powerpoint/2010/main" val="345853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8324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4624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certaine syntaxe permet d’indiquer que sous un nom de paramètres, on passe plusieurs paramètres</a:t>
            </a:r>
          </a:p>
          <a:p>
            <a:pPr algn="just"/>
            <a:r>
              <a:rPr lang="fr-FR" dirty="0"/>
              <a:t>On utilisera l’astérisque * devant ce paramètre pour annoter cette fonction</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20483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Il faut que dans le corps de la fonction on utilise les valeurs des arguments entre accolades</a:t>
            </a:r>
          </a:p>
          <a:p>
            <a:pPr algn="just"/>
            <a:r>
              <a:rPr lang="fr-FR" dirty="0"/>
              <a:t>On pourra aussi utiliser les arguments nommés arbitraires avec une double astérisque ** devant le nom du paramètres dans la déclaration de la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91620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spTree>
    <p:extLst>
      <p:ext uri="{BB962C8B-B14F-4D97-AF65-F5344CB8AC3E}">
        <p14:creationId xmlns:p14="http://schemas.microsoft.com/office/powerpoint/2010/main" val="713084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025640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Tree>
    <p:extLst>
      <p:ext uri="{BB962C8B-B14F-4D97-AF65-F5344CB8AC3E}">
        <p14:creationId xmlns:p14="http://schemas.microsoft.com/office/powerpoint/2010/main" val="2424283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Tree>
    <p:extLst>
      <p:ext uri="{BB962C8B-B14F-4D97-AF65-F5344CB8AC3E}">
        <p14:creationId xmlns:p14="http://schemas.microsoft.com/office/powerpoint/2010/main" val="297103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Tree>
    <p:extLst>
      <p:ext uri="{BB962C8B-B14F-4D97-AF65-F5344CB8AC3E}">
        <p14:creationId xmlns:p14="http://schemas.microsoft.com/office/powerpoint/2010/main" val="2988299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Tree>
    <p:extLst>
      <p:ext uri="{BB962C8B-B14F-4D97-AF65-F5344CB8AC3E}">
        <p14:creationId xmlns:p14="http://schemas.microsoft.com/office/powerpoint/2010/main" val="486473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43402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Tree>
    <p:extLst>
      <p:ext uri="{BB962C8B-B14F-4D97-AF65-F5344CB8AC3E}">
        <p14:creationId xmlns:p14="http://schemas.microsoft.com/office/powerpoint/2010/main" val="334332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a:t>
            </a:r>
          </a:p>
          <a:p>
            <a:pPr algn="l">
              <a:buFont typeface="+mj-lt"/>
              <a:buAutoNum type="arabicPeriod"/>
            </a:pPr>
            <a:r>
              <a:rPr lang="fr-FR" b="0" i="0" dirty="0">
                <a:effectLst/>
                <a:latin typeface="Söhne"/>
              </a:rPr>
              <a:t>Choisissez </a:t>
            </a:r>
            <a:r>
              <a:rPr lang="fr-FR" b="0" i="0">
                <a:effectLst/>
                <a:latin typeface="Söhne"/>
              </a:rPr>
              <a:t>une longue phrase </a:t>
            </a:r>
            <a:r>
              <a:rPr lang="fr-FR" b="0" i="0" dirty="0">
                <a:effectLst/>
                <a:latin typeface="Söhne"/>
              </a:rPr>
              <a:t>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Tree>
    <p:extLst>
      <p:ext uri="{BB962C8B-B14F-4D97-AF65-F5344CB8AC3E}">
        <p14:creationId xmlns:p14="http://schemas.microsoft.com/office/powerpoint/2010/main" val="257506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Des explications, oui.</a:t>
            </a:r>
          </a:p>
          <a:p>
            <a:pPr marL="0" indent="0">
              <a:buFont typeface="Arial" panose="020B0604020202020204" pitchFamily="34" charset="0"/>
              <a:buNone/>
            </a:pPr>
            <a:r>
              <a:rPr lang="fr-FR" dirty="0"/>
              <a:t>Mais attendez-vous à beaucoup manipuler avec des exemples allant du très simple au plus complexe.</a:t>
            </a:r>
          </a:p>
          <a:p>
            <a:pPr marL="0" indent="0">
              <a:buFont typeface="Arial" panose="020B0604020202020204" pitchFamily="34" charset="0"/>
              <a:buNone/>
            </a:pPr>
            <a:r>
              <a:rPr lang="fr-FR" dirty="0"/>
              <a:t>Mais pas de panique, on va y aller progressivement pour vous amener à une autonomie.</a:t>
            </a:r>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Tree>
    <p:extLst>
      <p:ext uri="{BB962C8B-B14F-4D97-AF65-F5344CB8AC3E}">
        <p14:creationId xmlns:p14="http://schemas.microsoft.com/office/powerpoint/2010/main" val="587095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384995"/>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Tree>
    <p:extLst>
      <p:ext uri="{BB962C8B-B14F-4D97-AF65-F5344CB8AC3E}">
        <p14:creationId xmlns:p14="http://schemas.microsoft.com/office/powerpoint/2010/main" val="375149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10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Tree>
    <p:extLst>
      <p:ext uri="{BB962C8B-B14F-4D97-AF65-F5344CB8AC3E}">
        <p14:creationId xmlns:p14="http://schemas.microsoft.com/office/powerpoint/2010/main" val="3855694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708811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Tree>
    <p:extLst>
      <p:ext uri="{BB962C8B-B14F-4D97-AF65-F5344CB8AC3E}">
        <p14:creationId xmlns:p14="http://schemas.microsoft.com/office/powerpoint/2010/main" val="3684882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Tree>
    <p:extLst>
      <p:ext uri="{BB962C8B-B14F-4D97-AF65-F5344CB8AC3E}">
        <p14:creationId xmlns:p14="http://schemas.microsoft.com/office/powerpoint/2010/main" val="4064983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a:t>
            </a:r>
          </a:p>
          <a:p>
            <a:pPr lvl="1"/>
            <a:r>
              <a:rPr lang="fr-FR" dirty="0"/>
              <a:t>Calcul des premiers termes de la suite de Fibonacci,</a:t>
            </a:r>
          </a:p>
        </p:txBody>
      </p:sp>
    </p:spTree>
    <p:extLst>
      <p:ext uri="{BB962C8B-B14F-4D97-AF65-F5344CB8AC3E}">
        <p14:creationId xmlns:p14="http://schemas.microsoft.com/office/powerpoint/2010/main" val="3125383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Tree>
    <p:extLst>
      <p:ext uri="{BB962C8B-B14F-4D97-AF65-F5344CB8AC3E}">
        <p14:creationId xmlns:p14="http://schemas.microsoft.com/office/powerpoint/2010/main" val="2258080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5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err="1"/>
              <a:t>list</a:t>
            </a:r>
            <a:endParaRPr lang="fr-FR" sz="1200" dirty="0"/>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Tree>
    <p:extLst>
      <p:ext uri="{BB962C8B-B14F-4D97-AF65-F5344CB8AC3E}">
        <p14:creationId xmlns:p14="http://schemas.microsoft.com/office/powerpoint/2010/main" val="642672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err="1"/>
              <a:t>list</a:t>
            </a:r>
            <a:r>
              <a:rPr lang="fr-FR" dirty="0"/>
              <a: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Tree>
    <p:extLst>
      <p:ext uri="{BB962C8B-B14F-4D97-AF65-F5344CB8AC3E}">
        <p14:creationId xmlns:p14="http://schemas.microsoft.com/office/powerpoint/2010/main" val="2413112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a:t>
            </a:r>
            <a:r>
              <a:rPr lang="fr-FR" dirty="0" err="1"/>
              <a:t>list</a:t>
            </a:r>
            <a:r>
              <a:rPr lang="fr-FR" dirty="0"/>
              <a: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a:t>
            </a:r>
            <a:r>
              <a:rPr lang="fr-FR" dirty="0" err="1"/>
              <a:t>remove</a:t>
            </a:r>
            <a:r>
              <a:rPr lang="fr-FR" dirty="0"/>
              <a:t>(),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Tree>
    <p:extLst>
      <p:ext uri="{BB962C8B-B14F-4D97-AF65-F5344CB8AC3E}">
        <p14:creationId xmlns:p14="http://schemas.microsoft.com/office/powerpoint/2010/main" val="417720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a:t>
            </a:r>
            <a:r>
              <a:rPr lang="fr-FR" b="1" dirty="0" err="1"/>
              <a:t>list</a:t>
            </a:r>
            <a:endParaRPr lang="fr-FR" b="1" dirty="0"/>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Tree>
    <p:extLst>
      <p:ext uri="{BB962C8B-B14F-4D97-AF65-F5344CB8AC3E}">
        <p14:creationId xmlns:p14="http://schemas.microsoft.com/office/powerpoint/2010/main" val="431233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a:t>
            </a:r>
            <a:r>
              <a:rPr lang="fr-FR" dirty="0" err="1"/>
              <a:t>list</a:t>
            </a:r>
            <a:r>
              <a:rPr lang="fr-FR" dirty="0"/>
              <a:t> sont les suivantes:</a:t>
            </a:r>
          </a:p>
          <a:p>
            <a:pPr marL="0" indent="0">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929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a:t>
            </a:r>
            <a:r>
              <a:rPr lang="fr-FR" dirty="0" err="1"/>
              <a:t>list</a:t>
            </a:r>
            <a:r>
              <a:rPr lang="fr-FR" dirty="0"/>
              <a:t> est le </a:t>
            </a:r>
            <a:r>
              <a:rPr lang="fr-FR" dirty="0" err="1"/>
              <a:t>slicing</a:t>
            </a:r>
            <a:r>
              <a:rPr lang="fr-FR" dirty="0"/>
              <a:t>: la possibilité d’utiliser la syntaxe des tableaux pour extraire </a:t>
            </a:r>
            <a:r>
              <a:rPr lang="fr-FR"/>
              <a:t>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60253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606932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00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pPr marL="0" indent="0">
              <a:buNone/>
            </a:pPr>
            <a:r>
              <a:rPr lang="fr-FR" dirty="0"/>
              <a:t>Immutabilité :</a:t>
            </a:r>
          </a:p>
          <a:p>
            <a:pPr marL="0" indent="0">
              <a:buNone/>
            </a:pPr>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pPr marL="0" indent="0">
              <a:buNone/>
            </a:pPr>
            <a:r>
              <a:rPr lang="fr-FR" dirty="0"/>
              <a:t>Syntaxe :</a:t>
            </a:r>
          </a:p>
          <a:p>
            <a:pPr marL="0" indent="0">
              <a:buNone/>
            </a:pPr>
            <a:r>
              <a:rPr lang="fr-FR" dirty="0"/>
              <a:t>Les tuples sont définis en utilisant des parenthèses ( ). Les éléments d'un tuple sont séparés par des virgules.</a:t>
            </a:r>
          </a:p>
          <a:p>
            <a:pPr marL="0" indent="0">
              <a:buNone/>
            </a:pPr>
            <a:r>
              <a:rPr lang="fr-FR" dirty="0"/>
              <a:t>Indexation et accès aux éléments :</a:t>
            </a:r>
          </a:p>
          <a:p>
            <a:pPr marL="0" indent="0">
              <a:buNone/>
            </a:pPr>
            <a:r>
              <a:rPr lang="fr-FR" dirty="0"/>
              <a:t>Comme les listes, les tuples sont ordonnés et les éléments peuvent être accédés en utilisant leur indice. L'indexation commence à zéro.</a:t>
            </a:r>
          </a:p>
          <a:p>
            <a:pPr marL="0" indent="0">
              <a:buNone/>
            </a:pPr>
            <a:r>
              <a:rPr lang="fr-FR" dirty="0"/>
              <a:t>Utilisation des tuples :</a:t>
            </a:r>
          </a:p>
          <a:p>
            <a:pPr marL="0" indent="0">
              <a:buNone/>
            </a:pPr>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pPr marL="0" indent="0">
              <a:buNone/>
            </a:pPr>
            <a:r>
              <a:rPr lang="fr-FR" dirty="0"/>
              <a:t>Comparaison et tri des tuples :</a:t>
            </a:r>
          </a:p>
          <a:p>
            <a:pPr marL="0" indent="0">
              <a:buNone/>
            </a:pPr>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pPr marL="0" indent="0">
              <a:buNone/>
            </a:pPr>
            <a:r>
              <a:rPr lang="fr-FR" dirty="0"/>
              <a:t>Utilisation des méthodes intégrées :</a:t>
            </a:r>
          </a:p>
          <a:p>
            <a:pPr marL="0" indent="0">
              <a:buNone/>
            </a:pPr>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409409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Chaines de caractères</a:t>
            </a:r>
          </a:p>
        </p:txBody>
      </p:sp>
    </p:spTree>
    <p:extLst>
      <p:ext uri="{BB962C8B-B14F-4D97-AF65-F5344CB8AC3E}">
        <p14:creationId xmlns:p14="http://schemas.microsoft.com/office/powerpoint/2010/main" val="3108193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1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16670683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716281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Tree>
    <p:extLst>
      <p:ext uri="{BB962C8B-B14F-4D97-AF65-F5344CB8AC3E}">
        <p14:creationId xmlns:p14="http://schemas.microsoft.com/office/powerpoint/2010/main" val="36796759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Tree>
    <p:extLst>
      <p:ext uri="{BB962C8B-B14F-4D97-AF65-F5344CB8AC3E}">
        <p14:creationId xmlns:p14="http://schemas.microsoft.com/office/powerpoint/2010/main" val="872903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321423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Tree>
    <p:extLst>
      <p:ext uri="{BB962C8B-B14F-4D97-AF65-F5344CB8AC3E}">
        <p14:creationId xmlns:p14="http://schemas.microsoft.com/office/powerpoint/2010/main" val="1442770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endParaRPr lang="fr-FR" dirty="0"/>
          </a:p>
        </p:txBody>
      </p:sp>
    </p:spTree>
    <p:extLst>
      <p:ext uri="{BB962C8B-B14F-4D97-AF65-F5344CB8AC3E}">
        <p14:creationId xmlns:p14="http://schemas.microsoft.com/office/powerpoint/2010/main" val="3907190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a:t>
            </a:r>
            <a:r>
              <a:rPr lang="fr-FR" dirty="0" err="1"/>
              <a:t>Keep</a:t>
            </a:r>
            <a:r>
              <a:rPr lang="fr-FR" dirty="0"/>
              <a:t> It Simple </a:t>
            </a:r>
            <a:r>
              <a:rPr lang="fr-FR" dirty="0" err="1"/>
              <a:t>Stupid</a:t>
            </a:r>
            <a:r>
              <a:rPr lang="fr-FR" dirty="0"/>
              <a:t>) – Gardez le code le plus simple possible </a:t>
            </a:r>
          </a:p>
          <a:p>
            <a:pPr lvl="1" algn="just"/>
            <a:r>
              <a:rPr lang="fr-FR" dirty="0"/>
              <a:t>DRY (Don’t </a:t>
            </a:r>
            <a:r>
              <a:rPr lang="fr-FR" dirty="0" err="1"/>
              <a:t>Repeat</a:t>
            </a:r>
            <a:r>
              <a:rPr lang="fr-FR" dirty="0"/>
              <a:t> </a:t>
            </a:r>
            <a:r>
              <a:rPr lang="fr-FR" dirty="0" err="1"/>
              <a:t>Yourself</a:t>
            </a:r>
            <a:r>
              <a:rPr lang="fr-FR" dirty="0"/>
              <a:t>) - Pas de duplication de code, faites des fonctions</a:t>
            </a:r>
          </a:p>
          <a:p>
            <a:pPr lvl="1" algn="just"/>
            <a:r>
              <a:rPr lang="fr-FR" dirty="0"/>
              <a:t>YAGNI (You </a:t>
            </a:r>
            <a:r>
              <a:rPr lang="fr-FR" dirty="0" err="1"/>
              <a:t>Ain’t</a:t>
            </a:r>
            <a:r>
              <a:rPr lang="fr-FR" dirty="0"/>
              <a:t> </a:t>
            </a:r>
            <a:r>
              <a:rPr lang="fr-FR" dirty="0" err="1"/>
              <a:t>Gonna</a:t>
            </a:r>
            <a:r>
              <a:rPr lang="fr-FR" dirty="0"/>
              <a:t> Need It) – Ne coder rien dont vous n’avez pas besoin</a:t>
            </a:r>
          </a:p>
          <a:p>
            <a:pPr lvl="1" algn="just"/>
            <a:r>
              <a:rPr lang="fr-FR" dirty="0"/>
              <a:t>Pas de Magic Value – Ne mettez pas de valeurs en dur</a:t>
            </a:r>
          </a:p>
          <a:p>
            <a:pPr lvl="1" algn="just"/>
            <a:r>
              <a:rPr lang="fr-FR" dirty="0"/>
              <a:t>SOLID (parlons de Single </a:t>
            </a:r>
            <a:r>
              <a:rPr lang="fr-FR" dirty="0" err="1"/>
              <a:t>Responsability</a:t>
            </a:r>
            <a:r>
              <a:rPr lang="fr-FR" dirty="0"/>
              <a:t> </a:t>
            </a:r>
            <a:r>
              <a:rPr lang="fr-FR" dirty="0" err="1"/>
              <a:t>Principle</a:t>
            </a:r>
            <a:r>
              <a:rPr lang="fr-FR" dirty="0"/>
              <a:t>)</a:t>
            </a:r>
          </a:p>
          <a:p>
            <a:pPr lvl="1" algn="just"/>
            <a:endParaRPr lang="fr-FR" dirty="0"/>
          </a:p>
          <a:p>
            <a:pPr marL="0" indent="0" algn="just">
              <a:buNone/>
            </a:pPr>
            <a:r>
              <a:rPr lang="fr-FR" dirty="0"/>
              <a:t>Dans un processus de simplification d’un algorithme, n’oubliez que pour éviter d’introduire des bugs, il vous faudra des tests de non régression (unitaire ou non).</a:t>
            </a:r>
          </a:p>
        </p:txBody>
      </p:sp>
      <p:sp>
        <p:nvSpPr>
          <p:cNvPr id="4" name="Rectangle 3">
            <a:extLst>
              <a:ext uri="{FF2B5EF4-FFF2-40B4-BE49-F238E27FC236}">
                <a16:creationId xmlns:a16="http://schemas.microsoft.com/office/drawing/2014/main" id="{78CC1649-928B-5FEC-4A77-78A8506441AB}"/>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687827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r>
              <a:rPr lang="fr-FR" dirty="0"/>
              <a:t>Recherche d’une valeur numérique dans un tableau trié,</a:t>
            </a:r>
          </a:p>
          <a:p>
            <a:r>
              <a:rPr lang="fr-FR" dirty="0"/>
              <a:t>Tri bulle d’une liste de nombres entiers</a:t>
            </a:r>
          </a:p>
          <a:p>
            <a:endParaRPr lang="fr-FR" dirty="0"/>
          </a:p>
        </p:txBody>
      </p:sp>
    </p:spTree>
    <p:extLst>
      <p:ext uri="{BB962C8B-B14F-4D97-AF65-F5344CB8AC3E}">
        <p14:creationId xmlns:p14="http://schemas.microsoft.com/office/powerpoint/2010/main" val="1935324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Tree>
    <p:extLst>
      <p:ext uri="{BB962C8B-B14F-4D97-AF65-F5344CB8AC3E}">
        <p14:creationId xmlns:p14="http://schemas.microsoft.com/office/powerpoint/2010/main" val="26572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Tree>
    <p:extLst>
      <p:ext uri="{BB962C8B-B14F-4D97-AF65-F5344CB8AC3E}">
        <p14:creationId xmlns:p14="http://schemas.microsoft.com/office/powerpoint/2010/main" val="3994273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Tree>
    <p:extLst>
      <p:ext uri="{BB962C8B-B14F-4D97-AF65-F5344CB8AC3E}">
        <p14:creationId xmlns:p14="http://schemas.microsoft.com/office/powerpoint/2010/main" val="11832564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192975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840924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20012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a:t>
            </a:r>
            <a:r>
              <a:rPr lang="fr-FR" dirty="0" err="1"/>
              <a:t>Series</a:t>
            </a:r>
            <a:r>
              <a:rPr lang="fr-FR" dirty="0"/>
              <a:t>,</a:t>
            </a:r>
          </a:p>
          <a:p>
            <a:r>
              <a:rPr lang="fr-FR" dirty="0"/>
              <a:t>les </a:t>
            </a:r>
            <a:r>
              <a:rPr lang="fr-FR" dirty="0" err="1"/>
              <a:t>DataFrames</a:t>
            </a:r>
            <a:r>
              <a:rPr lang="fr-FR" dirty="0"/>
              <a:t>,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975830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Tree>
    <p:extLst>
      <p:ext uri="{BB962C8B-B14F-4D97-AF65-F5344CB8AC3E}">
        <p14:creationId xmlns:p14="http://schemas.microsoft.com/office/powerpoint/2010/main" val="127924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a:t>
            </a:r>
            <a:r>
              <a:rPr lang="fr-FR" dirty="0" err="1"/>
              <a:t>print</a:t>
            </a:r>
            <a:r>
              <a:rPr lang="fr-FR" dirty="0"/>
              <a: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a:t>
            </a:r>
            <a:r>
              <a:rPr lang="fr-FR" dirty="0" err="1"/>
              <a:t>read</a:t>
            </a:r>
            <a:r>
              <a:rPr lang="fr-FR" dirty="0"/>
              <a:t>(), </a:t>
            </a:r>
            <a:r>
              <a:rPr lang="fr-FR" dirty="0" err="1"/>
              <a:t>write</a:t>
            </a:r>
            <a:r>
              <a:rPr lang="fr-FR" dirty="0"/>
              <a:t>(), close() sont couramment utilisées pour manipuler des fichiers.</a:t>
            </a:r>
          </a:p>
        </p:txBody>
      </p:sp>
    </p:spTree>
    <p:extLst>
      <p:ext uri="{BB962C8B-B14F-4D97-AF65-F5344CB8AC3E}">
        <p14:creationId xmlns:p14="http://schemas.microsoft.com/office/powerpoint/2010/main" val="252762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Tree>
    <p:extLst>
      <p:ext uri="{BB962C8B-B14F-4D97-AF65-F5344CB8AC3E}">
        <p14:creationId xmlns:p14="http://schemas.microsoft.com/office/powerpoint/2010/main" val="18000216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err="1"/>
              <a:t>NumPy</a:t>
            </a:r>
            <a:r>
              <a:rPr lang="fr-FR" dirty="0"/>
              <a:t>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err="1"/>
              <a:t>SciPy</a:t>
            </a:r>
            <a:r>
              <a:rPr lang="fr-FR" dirty="0"/>
              <a:t> est une bibliothèque complémentaire à </a:t>
            </a:r>
            <a:r>
              <a:rPr lang="fr-FR" dirty="0" err="1"/>
              <a:t>NumPy</a:t>
            </a:r>
            <a:r>
              <a:rPr lang="fr-FR" dirty="0"/>
              <a:t> qui offre des fonctionnalités supplémentaires pour les calculs scientifiques. Elle inclut des modules pour l'optimisation, l'algèbre linéaire, l'intégration, l'interpolation, etc.</a:t>
            </a:r>
          </a:p>
        </p:txBody>
      </p:sp>
    </p:spTree>
    <p:extLst>
      <p:ext uri="{BB962C8B-B14F-4D97-AF65-F5344CB8AC3E}">
        <p14:creationId xmlns:p14="http://schemas.microsoft.com/office/powerpoint/2010/main" val="39161566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15135</TotalTime>
  <Words>8746</Words>
  <Application>Microsoft Office PowerPoint</Application>
  <PresentationFormat>Grand écran</PresentationFormat>
  <Paragraphs>960</Paragraphs>
  <Slides>119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119</vt:i4>
      </vt:variant>
    </vt:vector>
  </HeadingPairs>
  <TitlesOfParts>
    <vt:vector size="128" baseType="lpstr">
      <vt:lpstr>Arial</vt:lpstr>
      <vt:lpstr>ArialNarrow</vt:lpstr>
      <vt:lpstr>Calibri</vt:lpstr>
      <vt:lpstr>Calibri Light</vt:lpstr>
      <vt:lpstr>Graphik</vt:lpstr>
      <vt:lpstr>Lucida Grande</vt:lpstr>
      <vt:lpstr>Open Sans</vt:lpstr>
      <vt:lpstr>Söhne</vt:lpstr>
      <vt:lpstr>Thème Office</vt:lpstr>
      <vt:lpstr>Formation Développeur Python -  Initiation à Python par la pratique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Les fonctions dans un algorithme procédural</vt:lpstr>
      <vt:lpstr>Les fonctions dans un algorithme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nommés</vt:lpstr>
      <vt:lpstr>Valeur de paramètre par défaut</vt:lpstr>
      <vt:lpstr>Valeur(s) de retour</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tuple</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 encapsulation</vt:lpstr>
      <vt:lpstr>Les apports de l’objet: l’abstraction</vt:lpstr>
      <vt:lpstr>Les apports de l’objet: héritage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255</cp:revision>
  <dcterms:created xsi:type="dcterms:W3CDTF">2021-12-30T19:14:51Z</dcterms:created>
  <dcterms:modified xsi:type="dcterms:W3CDTF">2023-08-06T20:22:52Z</dcterms:modified>
</cp:coreProperties>
</file>